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0ff263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0ff263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0ff26339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0ff2633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8e42926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8e42926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7f061d6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7f061d6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7f061d63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7f061d63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7f061d6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7f061d6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ff26339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0ff26339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0ff26339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0ff26339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7f061d63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7f061d63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0ff26339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0ff26339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ffc40f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ffc40f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0ff2633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0ff2633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0ff2633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0ff2633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7f061d63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7f061d63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7f061d63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7f061d63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7f061d63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7f061d63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7f061d63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7f061d63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7f061d63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7f061d63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7f061d63b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7f061d63b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58e4292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58e4292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58e4292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58e4292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58e42926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58e42926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7f061d63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7f061d63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58e42926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58e42926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ffc40fe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ffc40fe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ffc40fe3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ffc40fe3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58e4292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58e4292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ffc40fe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ffc40fe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ffc40fe3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ffc40fe3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researchgate.net/profile/Andrew-Goode" TargetMode="External"/><Relationship Id="rId4" Type="http://schemas.openxmlformats.org/officeDocument/2006/relationships/hyperlink" Target="https://www.researchgate.net/profile/Everett-Rzeszowski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C</a:t>
            </a:r>
            <a:r>
              <a:rPr lang="en" sz="3580"/>
              <a:t>limate impacts on ovigerous lobster behavior and the downstream effects on larval dispersal and settlement</a:t>
            </a:r>
            <a:endParaRPr sz="33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Goode and Everett Rzeszowski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Maine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2905" l="18900" r="22509" t="20777"/>
          <a:stretch/>
        </p:blipFill>
        <p:spPr>
          <a:xfrm>
            <a:off x="0" y="3248450"/>
            <a:ext cx="1674250" cy="18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52669" t="0"/>
          <a:stretch/>
        </p:blipFill>
        <p:spPr>
          <a:xfrm>
            <a:off x="7791500" y="3519925"/>
            <a:ext cx="1352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104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r>
              <a:rPr lang="en"/>
              <a:t> Distribution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99" y="2065150"/>
            <a:ext cx="7746927" cy="30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425" y="495902"/>
            <a:ext cx="3166575" cy="253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104100" y="636725"/>
            <a:ext cx="63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Standardization of catch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Females km</a:t>
            </a:r>
            <a:r>
              <a:rPr baseline="30000" lang="en"/>
              <a:t>-2</a:t>
            </a:r>
            <a:r>
              <a:rPr lang="en"/>
              <a:t> ~ Catch / (Trawl length * Trawl Width)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Catchability by trawl type?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04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r>
              <a:rPr lang="en"/>
              <a:t> Distribution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206173" cy="426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75" y="0"/>
            <a:ext cx="3644825" cy="24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173" y="2632624"/>
            <a:ext cx="3261788" cy="23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Female SSB Distribution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152475"/>
            <a:ext cx="4283700" cy="3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Stage GAMs describe changing female distributions and performed well.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data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Annual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Regime shift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2888675"/>
            <a:ext cx="2348876" cy="2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200" y="1017725"/>
            <a:ext cx="4576924" cy="35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075575" y="4523150"/>
            <a:ext cx="48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Mapped 2 Stage model predictions (Top).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cross-validation (Left).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/ Absence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650" y="767900"/>
            <a:ext cx="5233276" cy="31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4000287" y="3941000"/>
            <a:ext cx="4806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Partial effects of covariates included in the final presence / absence probability model.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0900" y="1152150"/>
            <a:ext cx="368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Probability of Presence in a trawl sample: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higher in LMA 1; Central GOM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Increases 0 - 100 m; decreases &gt;300m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Decreases &gt;9°C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Decreases on clay sediment.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 rot="-2563932">
            <a:off x="6284181" y="3059181"/>
            <a:ext cx="2385596" cy="323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Hard-Bottom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 rot="-2563932">
            <a:off x="8332531" y="2749106"/>
            <a:ext cx="2385596" cy="323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Clay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CPUE 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616" y="768096"/>
            <a:ext cx="5230370" cy="312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0896" y="1152144"/>
            <a:ext cx="39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CPUE is: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in LMA 1 offshore regions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Increases from 0 - 10</a:t>
            </a:r>
            <a:r>
              <a:rPr lang="en"/>
              <a:t>°C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Increases from 0 - 100 and &gt;300m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Highest over sand / gravel bottom and decreasing over silt / clay.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3997812" y="3988800"/>
            <a:ext cx="4806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Partial effects of covariates included in the final logCPUE model (Top). Response vs. fitted values and model stage residuals (Left).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375" y="3609700"/>
            <a:ext cx="2458498" cy="1518238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0" y="3113300"/>
            <a:ext cx="1960701" cy="12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 rot="-2563932">
            <a:off x="6284181" y="3059181"/>
            <a:ext cx="2385596" cy="323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Hard-Bottom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 rot="-2563932">
            <a:off x="8332531" y="2749106"/>
            <a:ext cx="2385596" cy="323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Clay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Model Output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0" y="941525"/>
            <a:ext cx="8286925" cy="41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7804650" y="1081525"/>
            <a:ext cx="1464900" cy="3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predictions aggregated around </a:t>
            </a:r>
            <a:r>
              <a:rPr lang="en" sz="1200">
                <a:solidFill>
                  <a:schemeClr val="dk2"/>
                </a:solidFill>
              </a:rPr>
              <a:t>oceanographic</a:t>
            </a:r>
            <a:r>
              <a:rPr lang="en" sz="1200">
                <a:solidFill>
                  <a:schemeClr val="dk2"/>
                </a:solidFill>
              </a:rPr>
              <a:t> change point year.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Reproductive Phenology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955" y="1179563"/>
            <a:ext cx="5674721" cy="3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311700" y="1341363"/>
            <a:ext cx="2814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Ventless Trap and Sea Sampling Surveys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 DMR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 DMF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RI DEM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Proportion of ovigerous females spawning / hatching eggs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Reproductive Phenology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38" y="866652"/>
            <a:ext cx="6693527" cy="41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to Larval Trajectories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2238"/>
            <a:ext cx="8839200" cy="351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Trophic Influences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37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Stage I larvae increase with increases in SSB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Stage I increases but Stage IV decreases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Postlarval abundance declines track similar declines in </a:t>
            </a:r>
            <a:r>
              <a:rPr i="1" lang="en"/>
              <a:t>Calanus finmarchicus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00" y="70124"/>
            <a:ext cx="1593899" cy="9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100" y="2475450"/>
            <a:ext cx="4731299" cy="200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263" y="70125"/>
            <a:ext cx="3588976" cy="2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5228600" y="4568875"/>
            <a:ext cx="34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Carloni et al. (2018)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625" y="2844100"/>
            <a:ext cx="5306447" cy="208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25" y="2691699"/>
            <a:ext cx="3224859" cy="2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Gulf of Maine Warming</a:t>
            </a:r>
            <a:endParaRPr/>
          </a:p>
        </p:txBody>
      </p:sp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138725" y="894575"/>
            <a:ext cx="3934500" cy="16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Rapid, non-linear warming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Thermal regime shift ~2008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Climate scenarios predict continued warming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/>
              <a:t>Why?</a:t>
            </a:r>
            <a:endParaRPr b="1" i="1"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4774200"/>
            <a:ext cx="25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Pershing et al. (2015)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67200" y="4774200"/>
            <a:ext cx="25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Friedland et al. (2020)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423350" y="2387100"/>
            <a:ext cx="25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Pershing et al. (2018)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800" y="-12175"/>
            <a:ext cx="4829251" cy="271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Trophic Influences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25" y="1093925"/>
            <a:ext cx="751615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Trophic Influences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695275"/>
            <a:ext cx="3886800" cy="24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using particle tracks and Seabrook data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Calanus-modified natural mortality to recreate SIV patterns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Seabrook and PIV C.fin for GoM mortality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825" y="114295"/>
            <a:ext cx="4572000" cy="24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24150"/>
            <a:ext cx="2540668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846" y="2655450"/>
            <a:ext cx="2436300" cy="148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3"/>
          <p:cNvCxnSpPr>
            <a:stCxn id="243" idx="3"/>
          </p:cNvCxnSpPr>
          <p:nvPr/>
        </p:nvCxnSpPr>
        <p:spPr>
          <a:xfrm flipH="1" rot="10800000">
            <a:off x="2852368" y="3845025"/>
            <a:ext cx="4713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6" name="Google Shape;2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4875" y="4445400"/>
            <a:ext cx="1174250" cy="69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3"/>
          <p:cNvCxnSpPr/>
          <p:nvPr/>
        </p:nvCxnSpPr>
        <p:spPr>
          <a:xfrm flipH="1" rot="10800000">
            <a:off x="5790143" y="3845025"/>
            <a:ext cx="4713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8" name="Google Shape;24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1450" y="3249516"/>
            <a:ext cx="2833951" cy="120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38" y="1017725"/>
            <a:ext cx="68333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88" y="1246325"/>
            <a:ext cx="7350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13" y="1096525"/>
            <a:ext cx="792696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38" y="1133325"/>
            <a:ext cx="69993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813" y="1096525"/>
            <a:ext cx="599037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50" y="1147050"/>
            <a:ext cx="840431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464100" y="140225"/>
            <a:ext cx="30423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 Regulation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83100" y="1456950"/>
            <a:ext cx="32469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Warming above </a:t>
            </a:r>
            <a:r>
              <a:rPr lang="en"/>
              <a:t>12°C </a:t>
            </a:r>
            <a:r>
              <a:rPr lang="en"/>
              <a:t>expands available thermal habitat for postlarval settlement.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502" y="81350"/>
            <a:ext cx="5637452" cy="3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4422250" y="4148275"/>
            <a:ext cx="47217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Warmer conditions expand available settlement habitat </a:t>
            </a:r>
            <a:r>
              <a:rPr lang="en" sz="1500">
                <a:solidFill>
                  <a:schemeClr val="dk2"/>
                </a:solidFill>
              </a:rPr>
              <a:t>(Top), possibly regulating the area over which larvae are dispersed (left). Goode et al. (2019)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6775"/>
            <a:ext cx="4258876" cy="17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1149900" y="64025"/>
            <a:ext cx="24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0" y="681675"/>
            <a:ext cx="3807900" cy="4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SSB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Changing HSIs in the central GOM makes habitat more accessible during Spring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Reproductive Phenology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Warming is shifting larval release earlier and over a shorter duration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Trophic Dynamics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Regional </a:t>
            </a:r>
            <a:r>
              <a:rPr i="1" lang="en"/>
              <a:t>C. finmarchicus </a:t>
            </a:r>
            <a:r>
              <a:rPr lang="en"/>
              <a:t>patterns correspond to settlement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Work being done to integrate patterns with larval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Settlement Patterns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Settlement deeper can potentially utilize colder temperatures than previously thought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50" y="42800"/>
            <a:ext cx="5267250" cy="28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5408750" y="3309825"/>
            <a:ext cx="3000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Integration = Difficult, but we’re refining our inputs to make everything as applicable as possible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Gulf Stream Impingement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Gulf Stream shifts northward it pinches off subarctic currents at the Tail of the Grand Banks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impacts the water masses entering the Gulf of Maine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900" y="0"/>
            <a:ext cx="4620100" cy="39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43200"/>
            <a:ext cx="4650851" cy="17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727050" y="3843475"/>
            <a:ext cx="4493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Changing circulation in the Northwest Atlantic with mean temperature difference between 2001-2007 and 2009-2017 (Top); SSH shift in 2008 at TGB, representing GS impingement (Left); Neto et al. 2021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1609675"/>
            <a:ext cx="41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Andrew Goode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https://www.researchgate.net/profile/Andrew-Goode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Everett Rzeszowski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https://www.researchgate.net/profile/Everett-Rzeszowski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300" y="0"/>
            <a:ext cx="4473801" cy="447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150" y="3040500"/>
            <a:ext cx="1599450" cy="18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Water Intrusions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34521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benthic warming events increase in frequency as Gulf Stream shifts.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0" y="3890150"/>
            <a:ext cx="3825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Gulf Stream warm core rings as seen in satellite images influence deep basin warming in the Gulf of Maine </a:t>
            </a:r>
            <a:r>
              <a:rPr lang="en" sz="1500">
                <a:solidFill>
                  <a:schemeClr val="dk2"/>
                </a:solidFill>
              </a:rPr>
              <a:t>(Right, Du et al. 2021; Buoy M, Top, Townsend et al. 2023)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635162"/>
            <a:ext cx="3522825" cy="1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443" y="0"/>
            <a:ext cx="54755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10395" l="26011" r="26892" t="23728"/>
          <a:stretch/>
        </p:blipFill>
        <p:spPr>
          <a:xfrm>
            <a:off x="540301" y="805175"/>
            <a:ext cx="4051301" cy="31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819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Fishery Changes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69250" y="4246875"/>
            <a:ext cx="47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Historical Maine lobster landings (ME DMR; top)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Lobster Settlement density and predicted landings trends (right).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819" y="1770375"/>
            <a:ext cx="3055432" cy="3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075" y="0"/>
            <a:ext cx="3131176" cy="184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/>
          <p:nvPr/>
        </p:nvCxnSpPr>
        <p:spPr>
          <a:xfrm>
            <a:off x="6987550" y="144775"/>
            <a:ext cx="12600" cy="142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25" y="283350"/>
            <a:ext cx="3354601" cy="20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0" y="1172300"/>
            <a:ext cx="4272400" cy="35184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Lobster Life History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5388000" y="3245250"/>
            <a:ext cx="37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75" y="4757475"/>
            <a:ext cx="3212075" cy="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928225" y="0"/>
            <a:ext cx="238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Lobster Life History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184150" y="3218175"/>
            <a:ext cx="39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765050" y="2494275"/>
            <a:ext cx="4175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Settlement driven demography: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Larval availability, propensity to settle, nursery habitat availability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(sub)Adult behavior: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Reproduction and distribution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How does climate change impact these critical aspects of lobster life history?</a:t>
            </a:r>
            <a:endParaRPr b="1"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59300" y="9475"/>
            <a:ext cx="46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Larval particle tracking using NECOFS (right)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Previous Work: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Lobster particle tracking (Xue et al., 2008; Incze et al. 2010; Quinn, 2017)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29033" l="25241" r="27392" t="24461"/>
          <a:stretch/>
        </p:blipFill>
        <p:spPr>
          <a:xfrm>
            <a:off x="2392000" y="2571750"/>
            <a:ext cx="3331925" cy="18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11145" l="6935" r="50122" t="16004"/>
          <a:stretch/>
        </p:blipFill>
        <p:spPr>
          <a:xfrm>
            <a:off x="159300" y="2773225"/>
            <a:ext cx="2297794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057150" y="3502075"/>
            <a:ext cx="40254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locations, release dates, and larval mortality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/>
              <a:t>How does incorporating climate impacts to these parameters impact larval connectivity?</a:t>
            </a:r>
            <a:endParaRPr b="1" i="1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5">
            <a:alphaModFix/>
          </a:blip>
          <a:srcRect b="43194" l="28341" r="0" t="0"/>
          <a:stretch/>
        </p:blipFill>
        <p:spPr>
          <a:xfrm>
            <a:off x="5121675" y="199975"/>
            <a:ext cx="3896350" cy="209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Research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853450" y="728975"/>
            <a:ext cx="7391400" cy="4317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840750" y="767075"/>
            <a:ext cx="722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Climate Change / Ocean Warming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082050" y="1338575"/>
            <a:ext cx="11430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2923500" y="1338575"/>
            <a:ext cx="13971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Phenology</a:t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019050" y="1338575"/>
            <a:ext cx="11430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Trophic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Influences</a:t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082050" y="2322825"/>
            <a:ext cx="69216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Larval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Dispersal / Connectivity / Settlement</a:t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860500" y="1338575"/>
            <a:ext cx="11430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3971350" y="3310250"/>
            <a:ext cx="11430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Class Strength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971350" y="4297675"/>
            <a:ext cx="1143000" cy="64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cxnSp>
        <p:nvCxnSpPr>
          <p:cNvPr id="133" name="Google Shape;133;p20"/>
          <p:cNvCxnSpPr>
            <a:stCxn id="126" idx="2"/>
          </p:cNvCxnSpPr>
          <p:nvPr/>
        </p:nvCxnSpPr>
        <p:spPr>
          <a:xfrm>
            <a:off x="1653550" y="1986275"/>
            <a:ext cx="0" cy="355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>
            <a:stCxn id="127" idx="2"/>
          </p:cNvCxnSpPr>
          <p:nvPr/>
        </p:nvCxnSpPr>
        <p:spPr>
          <a:xfrm>
            <a:off x="3622050" y="1986275"/>
            <a:ext cx="0" cy="3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stCxn id="128" idx="2"/>
          </p:cNvCxnSpPr>
          <p:nvPr/>
        </p:nvCxnSpPr>
        <p:spPr>
          <a:xfrm>
            <a:off x="5590550" y="1986275"/>
            <a:ext cx="0" cy="3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>
            <a:stCxn id="130" idx="2"/>
          </p:cNvCxnSpPr>
          <p:nvPr/>
        </p:nvCxnSpPr>
        <p:spPr>
          <a:xfrm>
            <a:off x="7432000" y="1986275"/>
            <a:ext cx="12900" cy="34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>
            <a:stCxn id="129" idx="2"/>
            <a:endCxn id="131" idx="0"/>
          </p:cNvCxnSpPr>
          <p:nvPr/>
        </p:nvCxnSpPr>
        <p:spPr>
          <a:xfrm>
            <a:off x="4542850" y="2970525"/>
            <a:ext cx="0" cy="33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>
            <a:stCxn id="131" idx="2"/>
            <a:endCxn id="132" idx="0"/>
          </p:cNvCxnSpPr>
          <p:nvPr/>
        </p:nvCxnSpPr>
        <p:spPr>
          <a:xfrm>
            <a:off x="4542850" y="3957950"/>
            <a:ext cx="0" cy="33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r>
              <a:rPr lang="en"/>
              <a:t> Distribution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228675"/>
            <a:ext cx="41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Female Biomass in Spring Trawl Surveys from: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MENH Inshore Trawl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 Inshore Bottom Trawl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 Coastal Trawl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NEFSC Bottom Trawl Survey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Abundance of Females&gt; 75 mm CL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050" y="640075"/>
            <a:ext cx="4649550" cy="372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